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72" r:id="rId2"/>
    <p:sldId id="273" r:id="rId3"/>
    <p:sldId id="274" r:id="rId4"/>
    <p:sldId id="275" r:id="rId5"/>
    <p:sldId id="283" r:id="rId6"/>
    <p:sldId id="282" r:id="rId7"/>
    <p:sldId id="277" r:id="rId8"/>
    <p:sldId id="278" r:id="rId9"/>
    <p:sldId id="279" r:id="rId10"/>
    <p:sldId id="284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ED1"/>
    <a:srgbClr val="8AB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1D30-C0A0-4124-A783-34D9F15FA0FE}" type="datetime1">
              <a:rPr lang="en-US" smtClean="0"/>
              <a:t>7/17/2021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5871-AB0F-4B3D-8861-97E78CB7B47E}" type="datetime1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18406-4C3F-4F3E-80BD-A22568EA37EB}" type="datetime1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B740-6776-4EE9-99FD-96D592FA5A23}" type="datetime1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BD99-6FFD-46C5-B5E2-43A34BDA2566}" type="datetime1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2678E-214C-4CF8-97C7-95015FB02960}" type="datetime1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660E0-FA77-4473-A859-74127B089143}" type="datetime1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8D7B8-9F07-4899-827D-5F3CFDDEB574}" type="datetime1">
              <a:rPr lang="en-US" smtClean="0"/>
              <a:t>7/17/2021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7C5C-1CD1-417D-A89C-14747F5222C7}" type="datetime1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9EFBB-CFA1-4AA8-9123-F0B52DBD84FE}" type="datetime1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61146459-E3C3-4969-9224-5ED50B492D17}" type="datetime1">
              <a:rPr lang="en-US" smtClean="0"/>
              <a:pPr/>
              <a:t>7/17/2021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75ZYG89D/ref=oh_aui_detailpage_o05_s00?ie=UTF8&amp;psc=1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railcamproblog.com/page/5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digbio.org/content/inaturalist-workshop-report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inaturalist.org/pages/getting+starte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hyperlink" Target="https://www.lifewire.com/best-usb-flash-drives-4141193" TargetMode="External"/><Relationship Id="rId7" Type="http://schemas.openxmlformats.org/officeDocument/2006/relationships/hyperlink" Target="https://www.raspberrypi.org/products/pi-noir-camera-v2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hyperlink" Target="https://www.amazon.com/gp/product/B075ZYG89D/ref=oh_aui_detailpage_o05_s00?ie=UTF8&amp;psc=1" TargetMode="External"/><Relationship Id="rId5" Type="http://schemas.openxmlformats.org/officeDocument/2006/relationships/hyperlink" Target="https://www.amazon.com/Raspberry-Pi-Model-Desktop-Linux/dp/B00T2U7R7I" TargetMode="External"/><Relationship Id="rId10" Type="http://schemas.openxmlformats.org/officeDocument/2006/relationships/image" Target="../media/image13.jpeg"/><Relationship Id="rId4" Type="http://schemas.openxmlformats.org/officeDocument/2006/relationships/image" Target="../media/image10.jpeg"/><Relationship Id="rId9" Type="http://schemas.openxmlformats.org/officeDocument/2006/relationships/hyperlink" Target="https://www.osepp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0E0NTPP4/ref=oh_aui_detailpage_o00_s00?ie=UTF8&amp;psc=1" TargetMode="External"/><Relationship Id="rId7" Type="http://schemas.openxmlformats.org/officeDocument/2006/relationships/hyperlink" Target="https://batteryspecialists.com.au/fusion-12v-5-4ah-general-purpose-agm-battery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hyperlink" Target="https://www.amazon.com/gp/product/B00CXKBJI2/ref=oh_aui_detailpage_o00_s00?ie=UTF8&amp;psc=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78312" y="-121641"/>
            <a:ext cx="10468864" cy="1828800"/>
          </a:xfrm>
        </p:spPr>
        <p:txBody>
          <a:bodyPr/>
          <a:lstStyle/>
          <a:p>
            <a:r>
              <a:rPr lang="en-US" dirty="0"/>
              <a:t>Animal Trap Camera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74248" y="1819185"/>
            <a:ext cx="10472928" cy="1752600"/>
          </a:xfrm>
        </p:spPr>
        <p:txBody>
          <a:bodyPr/>
          <a:lstStyle/>
          <a:p>
            <a:r>
              <a:rPr lang="en-US" dirty="0"/>
              <a:t>Andy Lepetri</a:t>
            </a:r>
          </a:p>
          <a:p>
            <a:endParaRPr lang="en-US" dirty="0"/>
          </a:p>
        </p:txBody>
      </p:sp>
      <p:pic>
        <p:nvPicPr>
          <p:cNvPr id="7" name="Picture 6" descr="A picture containing tree, outdoor, ground, sky&#10;&#10;Description automatically generated">
            <a:extLst>
              <a:ext uri="{FF2B5EF4-FFF2-40B4-BE49-F238E27FC236}">
                <a16:creationId xmlns:a16="http://schemas.microsoft.com/office/drawing/2014/main" id="{DA689C97-EF6B-4E85-B938-F03B445176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5" y="1992557"/>
            <a:ext cx="5441427" cy="4081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4B926-EBCA-4CBA-BF9D-3EE3F4AE8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303"/>
          <a:stretch/>
        </p:blipFill>
        <p:spPr>
          <a:xfrm>
            <a:off x="6542029" y="2966620"/>
            <a:ext cx="5080686" cy="31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D6AEA-0277-4A00-BB17-6A753F2A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Struggles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028F9-7F29-4CBE-BD03-11961AF5E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479"/>
            <a:ext cx="10972800" cy="48092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Software:</a:t>
            </a:r>
          </a:p>
          <a:p>
            <a:pPr lvl="1"/>
            <a:r>
              <a:rPr lang="en-US" dirty="0"/>
              <a:t>Being able to recognize a mounted folder</a:t>
            </a:r>
          </a:p>
          <a:p>
            <a:pPr lvl="1"/>
            <a:r>
              <a:rPr lang="en-US" dirty="0"/>
              <a:t>Turning off the Pi Cam properly while troubleshooting</a:t>
            </a:r>
          </a:p>
          <a:p>
            <a:pPr lvl="1"/>
            <a:r>
              <a:rPr lang="en-US" dirty="0"/>
              <a:t>Setting up a consistent remote desktop, automatically connecting to multiple </a:t>
            </a:r>
            <a:r>
              <a:rPr lang="en-US" dirty="0" err="1"/>
              <a:t>wifi’s</a:t>
            </a:r>
            <a:endParaRPr lang="en-US" dirty="0"/>
          </a:p>
          <a:p>
            <a:r>
              <a:rPr lang="en-US" dirty="0"/>
              <a:t>Mechanical:</a:t>
            </a:r>
          </a:p>
          <a:p>
            <a:pPr lvl="1"/>
            <a:r>
              <a:rPr lang="en-US" dirty="0"/>
              <a:t>Many, many redesigns</a:t>
            </a:r>
          </a:p>
          <a:p>
            <a:pPr lvl="1"/>
            <a:r>
              <a:rPr lang="en-US" dirty="0"/>
              <a:t>Two days of constant 3D printing</a:t>
            </a:r>
          </a:p>
          <a:p>
            <a:pPr lvl="1"/>
            <a:r>
              <a:rPr lang="en-US" dirty="0"/>
              <a:t>Hinges were too weak</a:t>
            </a:r>
          </a:p>
          <a:p>
            <a:pPr lvl="1"/>
            <a:r>
              <a:rPr lang="en-US" dirty="0"/>
              <a:t>Form factor</a:t>
            </a:r>
          </a:p>
          <a:p>
            <a:r>
              <a:rPr lang="en-US" dirty="0"/>
              <a:t>Electrical:</a:t>
            </a:r>
          </a:p>
          <a:p>
            <a:pPr lvl="1"/>
            <a:r>
              <a:rPr lang="en-US" dirty="0"/>
              <a:t>The wiring is a mess… but functional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4932-B292-41EC-BFE9-CC6C027B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0EE86-A6FF-45F6-BC69-B53486FB2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/>
          <a:p>
            <a:r>
              <a:rPr lang="en-US" dirty="0"/>
              <a:t>IR Illuminator</a:t>
            </a:r>
          </a:p>
          <a:p>
            <a:pPr lvl="1"/>
            <a:r>
              <a:rPr lang="en-US" dirty="0"/>
              <a:t>90° Field of View</a:t>
            </a:r>
          </a:p>
          <a:p>
            <a:pPr lvl="1"/>
            <a:r>
              <a:rPr lang="en-US" dirty="0"/>
              <a:t>Illuminates up to 80 ft</a:t>
            </a:r>
          </a:p>
          <a:p>
            <a:r>
              <a:rPr lang="en-US" dirty="0"/>
              <a:t>Pi </a:t>
            </a:r>
            <a:r>
              <a:rPr lang="en-US" dirty="0" err="1"/>
              <a:t>NoIR</a:t>
            </a:r>
            <a:r>
              <a:rPr lang="en-US" dirty="0"/>
              <a:t> Camera</a:t>
            </a:r>
          </a:p>
          <a:p>
            <a:pPr lvl="1"/>
            <a:r>
              <a:rPr lang="en-US" dirty="0"/>
              <a:t>62° x 49° FOV</a:t>
            </a:r>
          </a:p>
          <a:p>
            <a:pPr lvl="1"/>
            <a:r>
              <a:rPr lang="en-US" dirty="0"/>
              <a:t>Fish-eyed lens can be added</a:t>
            </a:r>
          </a:p>
          <a:p>
            <a:r>
              <a:rPr lang="en-US" dirty="0"/>
              <a:t>OSEPP PIR Sensor</a:t>
            </a:r>
          </a:p>
          <a:p>
            <a:pPr lvl="1"/>
            <a:r>
              <a:rPr lang="en-US" dirty="0"/>
              <a:t>120° FOV</a:t>
            </a:r>
          </a:p>
          <a:p>
            <a:pPr lvl="1"/>
            <a:r>
              <a:rPr lang="en-US" dirty="0"/>
              <a:t>Minimum 4 seconds between new motion</a:t>
            </a:r>
          </a:p>
        </p:txBody>
      </p:sp>
      <p:pic>
        <p:nvPicPr>
          <p:cNvPr id="1026" name="Picture 2" descr="https://images-na.ssl-images-amazon.com/images/I/61vn4jSWa3L._SL1100_.jpg">
            <a:extLst>
              <a:ext uri="{FF2B5EF4-FFF2-40B4-BE49-F238E27FC236}">
                <a16:creationId xmlns:a16="http://schemas.microsoft.com/office/drawing/2014/main" id="{0FB1E585-2D26-4F2E-B18E-1A795129A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955" y="1935480"/>
            <a:ext cx="3116317" cy="311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165060-124F-4D92-AC52-4E08B3DC127E}"/>
              </a:ext>
            </a:extLst>
          </p:cNvPr>
          <p:cNvSpPr/>
          <p:nvPr/>
        </p:nvSpPr>
        <p:spPr>
          <a:xfrm>
            <a:off x="8741978" y="5032632"/>
            <a:ext cx="3216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https://www.amazon.com/gp/product/B075ZYG89D/ref=oh_aui_detailpage_o05_s00?ie=UTF8&amp;psc=1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9996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/>
              <a:t>Recreational</a:t>
            </a:r>
          </a:p>
          <a:p>
            <a:r>
              <a:rPr lang="en-US" dirty="0"/>
              <a:t>Deliverables</a:t>
            </a:r>
          </a:p>
          <a:p>
            <a:pPr lvl="1"/>
            <a:r>
              <a:rPr lang="en-US" dirty="0"/>
              <a:t>Photos</a:t>
            </a:r>
          </a:p>
          <a:p>
            <a:pPr lvl="1"/>
            <a:r>
              <a:rPr lang="en-US" dirty="0"/>
              <a:t>Videos</a:t>
            </a:r>
          </a:p>
          <a:p>
            <a:pPr lvl="1"/>
            <a:r>
              <a:rPr lang="en-US" dirty="0"/>
              <a:t>Time logs</a:t>
            </a:r>
          </a:p>
          <a:p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6510DB2-174F-4460-83C1-73921441AD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562" y="1062937"/>
            <a:ext cx="4518838" cy="254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0663C3C0-6DF6-4E65-8957-0826979007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09" y="3963632"/>
            <a:ext cx="4518837" cy="254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C1502D-796D-473E-A9B3-CDBA66516515}"/>
              </a:ext>
            </a:extLst>
          </p:cNvPr>
          <p:cNvSpPr/>
          <p:nvPr/>
        </p:nvSpPr>
        <p:spPr>
          <a:xfrm>
            <a:off x="8069808" y="3585254"/>
            <a:ext cx="27109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4"/>
              </a:rPr>
              <a:t>http://www.trailcamproblog.com/page/51/</a:t>
            </a:r>
            <a:endParaRPr lang="en-US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C78DC-1FE1-41A0-B93C-E1110D1437D1}"/>
              </a:ext>
            </a:extLst>
          </p:cNvPr>
          <p:cNvSpPr/>
          <p:nvPr/>
        </p:nvSpPr>
        <p:spPr>
          <a:xfrm>
            <a:off x="6262727" y="6491932"/>
            <a:ext cx="27109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4"/>
              </a:rPr>
              <a:t>http://www.trailcamproblog.com/page/51/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D51C-8739-413B-8948-AB9D4A18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DF9E-895A-44FB-B098-92F22A85B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Wife</a:t>
            </a:r>
          </a:p>
          <a:p>
            <a:r>
              <a:rPr lang="en-US" dirty="0"/>
              <a:t>Open Source</a:t>
            </a:r>
          </a:p>
          <a:p>
            <a:pPr lvl="1"/>
            <a:r>
              <a:rPr lang="en-US" dirty="0"/>
              <a:t>Machine Learning Animal Identification</a:t>
            </a:r>
          </a:p>
          <a:p>
            <a:r>
              <a:rPr lang="en-US" dirty="0"/>
              <a:t>Price</a:t>
            </a:r>
          </a:p>
          <a:p>
            <a:pPr lvl="1"/>
            <a:r>
              <a:rPr lang="en-US" dirty="0"/>
              <a:t>~$60 vs &gt;$400</a:t>
            </a:r>
          </a:p>
          <a:p>
            <a:r>
              <a:rPr lang="en-US" dirty="0"/>
              <a:t>Contribution to Research</a:t>
            </a:r>
          </a:p>
          <a:p>
            <a:pPr lvl="1"/>
            <a:r>
              <a:rPr lang="en-US" dirty="0" err="1"/>
              <a:t>iNaturalist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erson standing in front of a wolf&#10;&#10;Description generated with very high confidence">
            <a:extLst>
              <a:ext uri="{FF2B5EF4-FFF2-40B4-BE49-F238E27FC236}">
                <a16:creationId xmlns:a16="http://schemas.microsoft.com/office/drawing/2014/main" id="{385AA186-BDBB-4B97-A9D3-CBAA770C12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18" y="704088"/>
            <a:ext cx="2762693" cy="2762693"/>
          </a:xfrm>
          <a:prstGeom prst="rect">
            <a:avLst/>
          </a:prstGeom>
        </p:spPr>
      </p:pic>
      <p:pic>
        <p:nvPicPr>
          <p:cNvPr id="2050" name="Picture 2" descr="Image result for inaturalist">
            <a:extLst>
              <a:ext uri="{FF2B5EF4-FFF2-40B4-BE49-F238E27FC236}">
                <a16:creationId xmlns:a16="http://schemas.microsoft.com/office/drawing/2014/main" id="{503538F1-30DE-419E-A3E8-A1082FA66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074" y="4331210"/>
            <a:ext cx="4366437" cy="244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4B75E3-AFB2-4AF5-A39C-BDA2CE45AE77}"/>
              </a:ext>
            </a:extLst>
          </p:cNvPr>
          <p:cNvSpPr/>
          <p:nvPr/>
        </p:nvSpPr>
        <p:spPr>
          <a:xfrm>
            <a:off x="6869398" y="6604084"/>
            <a:ext cx="31486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4"/>
              </a:rPr>
              <a:t>https://www.inaturalist.org/pages/getting+started</a:t>
            </a:r>
            <a:endParaRPr lang="en-US" sz="1050" dirty="0"/>
          </a:p>
        </p:txBody>
      </p:sp>
      <p:pic>
        <p:nvPicPr>
          <p:cNvPr id="2052" name="Picture 4" descr="Image result for inaturalist">
            <a:extLst>
              <a:ext uri="{FF2B5EF4-FFF2-40B4-BE49-F238E27FC236}">
                <a16:creationId xmlns:a16="http://schemas.microsoft.com/office/drawing/2014/main" id="{2E1038DE-28E5-4F06-9E02-679257CA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992" y="5094947"/>
            <a:ext cx="2929406" cy="112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140434-E543-4C3B-8668-A07B5195B8C9}"/>
              </a:ext>
            </a:extLst>
          </p:cNvPr>
          <p:cNvSpPr/>
          <p:nvPr/>
        </p:nvSpPr>
        <p:spPr>
          <a:xfrm>
            <a:off x="3506784" y="6317384"/>
            <a:ext cx="380487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6"/>
              </a:rPr>
              <a:t>https://www.idigbio.org/content/inaturalist-workshop-report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5691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0301-D95E-4843-BE66-B20EF48E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How?</a:t>
            </a:r>
            <a:br>
              <a:rPr lang="en-US" sz="4000" dirty="0"/>
            </a:br>
            <a:r>
              <a:rPr lang="en-US" sz="4000" dirty="0"/>
              <a:t>Original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B652-86DB-4C1F-A0BD-AF121706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922520"/>
          </a:xfrm>
        </p:spPr>
        <p:txBody>
          <a:bodyPr>
            <a:normAutofit/>
          </a:bodyPr>
          <a:lstStyle/>
          <a:p>
            <a:r>
              <a:rPr lang="en-US" dirty="0"/>
              <a:t>Raspberry Pi 2 B+</a:t>
            </a:r>
          </a:p>
          <a:p>
            <a:pPr lvl="1"/>
            <a:r>
              <a:rPr lang="en-US" dirty="0"/>
              <a:t>Python 3.5</a:t>
            </a:r>
          </a:p>
          <a:p>
            <a:pPr lvl="1"/>
            <a:r>
              <a:rPr lang="en-US" dirty="0"/>
              <a:t>OpenCV</a:t>
            </a:r>
          </a:p>
          <a:p>
            <a:r>
              <a:rPr lang="en-US" dirty="0"/>
              <a:t>Pi </a:t>
            </a:r>
            <a:r>
              <a:rPr lang="en-US" dirty="0" err="1"/>
              <a:t>NoIR</a:t>
            </a:r>
            <a:r>
              <a:rPr lang="en-US" dirty="0"/>
              <a:t> Camera</a:t>
            </a:r>
          </a:p>
          <a:p>
            <a:pPr lvl="1"/>
            <a:r>
              <a:rPr lang="en-US" dirty="0"/>
              <a:t>No IR Filter</a:t>
            </a:r>
          </a:p>
          <a:p>
            <a:r>
              <a:rPr lang="en-US" dirty="0"/>
              <a:t>OSEPP PIR Sensor</a:t>
            </a:r>
          </a:p>
          <a:p>
            <a:pPr lvl="1"/>
            <a:r>
              <a:rPr lang="en-US" dirty="0"/>
              <a:t>Motion</a:t>
            </a:r>
          </a:p>
          <a:p>
            <a:r>
              <a:rPr lang="en-US" dirty="0"/>
              <a:t>IR Illuminator</a:t>
            </a:r>
          </a:p>
          <a:p>
            <a:r>
              <a:rPr lang="en-US" dirty="0"/>
              <a:t>Flash Drive</a:t>
            </a:r>
          </a:p>
          <a:p>
            <a:pPr lvl="1"/>
            <a:r>
              <a:rPr lang="en-US" dirty="0"/>
              <a:t>Automatic External Storage</a:t>
            </a:r>
          </a:p>
        </p:txBody>
      </p:sp>
      <p:pic>
        <p:nvPicPr>
          <p:cNvPr id="3074" name="Picture 2" descr="Image result for raspberry pi 2 b+">
            <a:extLst>
              <a:ext uri="{FF2B5EF4-FFF2-40B4-BE49-F238E27FC236}">
                <a16:creationId xmlns:a16="http://schemas.microsoft.com/office/drawing/2014/main" id="{36EACE45-EECC-45B0-B131-7F87713A9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08" y="757361"/>
            <a:ext cx="3408138" cy="217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91DCB2-7A04-4425-AE72-A15ECCF90BAB}"/>
              </a:ext>
            </a:extLst>
          </p:cNvPr>
          <p:cNvSpPr/>
          <p:nvPr/>
        </p:nvSpPr>
        <p:spPr>
          <a:xfrm>
            <a:off x="8767177" y="1021672"/>
            <a:ext cx="35205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3"/>
              </a:rPr>
              <a:t>https://www.lifewire.com/best-usb-flash-drives-4141193</a:t>
            </a:r>
            <a:endParaRPr lang="en-US" sz="1050" dirty="0"/>
          </a:p>
        </p:txBody>
      </p:sp>
      <p:pic>
        <p:nvPicPr>
          <p:cNvPr id="3078" name="Picture 6" descr="Image result for usb thumb drive">
            <a:extLst>
              <a:ext uri="{FF2B5EF4-FFF2-40B4-BE49-F238E27FC236}">
                <a16:creationId xmlns:a16="http://schemas.microsoft.com/office/drawing/2014/main" id="{FE81F13C-FC8F-440A-B303-A50A45F9E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617" y="1275588"/>
            <a:ext cx="2191636" cy="146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40BF7A-723D-4513-B594-88F9C0000B2F}"/>
              </a:ext>
            </a:extLst>
          </p:cNvPr>
          <p:cNvSpPr/>
          <p:nvPr/>
        </p:nvSpPr>
        <p:spPr>
          <a:xfrm>
            <a:off x="4132521" y="767756"/>
            <a:ext cx="48838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5"/>
              </a:rPr>
              <a:t>https://www.amazon.com/Raspberry-Pi-Model-Desktop-Linux/dp/B00T2U7R7I</a:t>
            </a:r>
            <a:endParaRPr lang="en-US" sz="1050" dirty="0"/>
          </a:p>
        </p:txBody>
      </p:sp>
      <p:pic>
        <p:nvPicPr>
          <p:cNvPr id="3080" name="Picture 8" descr="Image result for Pi NoIR camera">
            <a:extLst>
              <a:ext uri="{FF2B5EF4-FFF2-40B4-BE49-F238E27FC236}">
                <a16:creationId xmlns:a16="http://schemas.microsoft.com/office/drawing/2014/main" id="{AC77D1DD-D958-4634-9CF1-AFA77E25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072" y="2949399"/>
            <a:ext cx="2788609" cy="19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E4E83B-6B68-4D85-998A-DF3631057426}"/>
              </a:ext>
            </a:extLst>
          </p:cNvPr>
          <p:cNvSpPr/>
          <p:nvPr/>
        </p:nvSpPr>
        <p:spPr>
          <a:xfrm>
            <a:off x="4961807" y="4892975"/>
            <a:ext cx="36391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7"/>
              </a:rPr>
              <a:t>https://www.raspberrypi.org/products/pi-noir-camera-v2/</a:t>
            </a:r>
            <a:endParaRPr lang="en-US" sz="1050" dirty="0"/>
          </a:p>
        </p:txBody>
      </p:sp>
      <p:pic>
        <p:nvPicPr>
          <p:cNvPr id="3082" name="Picture 10" descr="Image result for OSEPP PIR Sensor">
            <a:extLst>
              <a:ext uri="{FF2B5EF4-FFF2-40B4-BE49-F238E27FC236}">
                <a16:creationId xmlns:a16="http://schemas.microsoft.com/office/drawing/2014/main" id="{5BF7B860-9C75-4296-8371-CF64441A7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1" t="31261" r="30753" b="25811"/>
          <a:stretch/>
        </p:blipFill>
        <p:spPr bwMode="auto">
          <a:xfrm>
            <a:off x="9016409" y="2736679"/>
            <a:ext cx="2788609" cy="217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149010-8380-4ED6-BBC9-1FA60571652B}"/>
              </a:ext>
            </a:extLst>
          </p:cNvPr>
          <p:cNvSpPr/>
          <p:nvPr/>
        </p:nvSpPr>
        <p:spPr>
          <a:xfrm>
            <a:off x="9572513" y="4877566"/>
            <a:ext cx="16764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9"/>
              </a:rPr>
              <a:t>https://www.osepp.com</a:t>
            </a:r>
            <a:endParaRPr lang="en-US" sz="1050" dirty="0"/>
          </a:p>
        </p:txBody>
      </p:sp>
      <p:pic>
        <p:nvPicPr>
          <p:cNvPr id="3084" name="Picture 12" descr="https://images-na.ssl-images-amazon.com/images/I/61pfe61MLDL._SL1100_.jpg">
            <a:extLst>
              <a:ext uri="{FF2B5EF4-FFF2-40B4-BE49-F238E27FC236}">
                <a16:creationId xmlns:a16="http://schemas.microsoft.com/office/drawing/2014/main" id="{D108DF42-0F77-40C3-85C5-B99CCECDF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15"/>
          <a:stretch/>
        </p:blipFill>
        <p:spPr bwMode="auto">
          <a:xfrm>
            <a:off x="6470544" y="5146891"/>
            <a:ext cx="2296633" cy="166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A5BC45-F1E9-4C73-AB04-ABE66E463E1B}"/>
              </a:ext>
            </a:extLst>
          </p:cNvPr>
          <p:cNvSpPr/>
          <p:nvPr/>
        </p:nvSpPr>
        <p:spPr>
          <a:xfrm>
            <a:off x="8376779" y="6400706"/>
            <a:ext cx="32464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11"/>
              </a:rPr>
              <a:t>https://www.amazon.com/gp/product/B075ZYG89D/ref=oh_aui_detailpage_o05_s00?ie=UTF8&amp;psc=1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0593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ages-na.ssl-images-amazon.com/images/I/61bL8%2BRf9IL._SL1000_.jpg">
            <a:extLst>
              <a:ext uri="{FF2B5EF4-FFF2-40B4-BE49-F238E27FC236}">
                <a16:creationId xmlns:a16="http://schemas.microsoft.com/office/drawing/2014/main" id="{4C45E384-D743-466B-BB3E-A631D95D1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8" b="13102"/>
          <a:stretch/>
        </p:blipFill>
        <p:spPr bwMode="auto">
          <a:xfrm>
            <a:off x="8562488" y="1348198"/>
            <a:ext cx="2809370" cy="207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650301-D95E-4843-BE66-B20EF48ED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How?</a:t>
            </a:r>
            <a:br>
              <a:rPr lang="en-US" sz="4000" dirty="0"/>
            </a:br>
            <a:r>
              <a:rPr lang="en-US" sz="4000" dirty="0"/>
              <a:t>Successful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B652-86DB-4C1F-A0BD-AF121706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922520"/>
          </a:xfrm>
        </p:spPr>
        <p:txBody>
          <a:bodyPr>
            <a:normAutofit/>
          </a:bodyPr>
          <a:lstStyle/>
          <a:p>
            <a:r>
              <a:rPr lang="en-US" dirty="0"/>
              <a:t>Power Relay</a:t>
            </a:r>
          </a:p>
          <a:p>
            <a:pPr lvl="1"/>
            <a:r>
              <a:rPr lang="en-US" dirty="0"/>
              <a:t>5V Coil for Pi GPIO Control</a:t>
            </a:r>
          </a:p>
          <a:p>
            <a:pPr marL="393192" lvl="1" indent="0">
              <a:buNone/>
            </a:pPr>
            <a:endParaRPr lang="en-US" dirty="0"/>
          </a:p>
          <a:p>
            <a:r>
              <a:rPr lang="en-US" dirty="0"/>
              <a:t>General Purpose Battery</a:t>
            </a:r>
          </a:p>
          <a:p>
            <a:pPr lvl="1"/>
            <a:r>
              <a:rPr lang="en-US" dirty="0"/>
              <a:t>12V DC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Power Converter</a:t>
            </a:r>
          </a:p>
          <a:p>
            <a:pPr lvl="1"/>
            <a:r>
              <a:rPr lang="en-US" dirty="0"/>
              <a:t>12V DC to 5V DC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E4E83B-6B68-4D85-998A-DF3631057426}"/>
              </a:ext>
            </a:extLst>
          </p:cNvPr>
          <p:cNvSpPr/>
          <p:nvPr/>
        </p:nvSpPr>
        <p:spPr>
          <a:xfrm>
            <a:off x="8356353" y="3401805"/>
            <a:ext cx="32464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https://www.amazon.com/gp/product/B00E0NTPP4/ref=oh_aui_detailpage_o00_s00?ie=UTF8&amp;psc=1</a:t>
            </a:r>
            <a:endParaRPr lang="en-US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A5BC45-F1E9-4C73-AB04-ABE66E463E1B}"/>
              </a:ext>
            </a:extLst>
          </p:cNvPr>
          <p:cNvSpPr/>
          <p:nvPr/>
        </p:nvSpPr>
        <p:spPr>
          <a:xfrm>
            <a:off x="8376779" y="6400706"/>
            <a:ext cx="32464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https://www.amazon.com/gp/product/B00CXKBJI2/ref=oh_aui_detailpage_o00_s00?ie=UTF8&amp;psc=1</a:t>
            </a:r>
            <a:endParaRPr lang="en-US" sz="1050" dirty="0"/>
          </a:p>
        </p:txBody>
      </p:sp>
      <p:pic>
        <p:nvPicPr>
          <p:cNvPr id="14" name="Picture 6" descr="Image result for general purpose battery">
            <a:extLst>
              <a:ext uri="{FF2B5EF4-FFF2-40B4-BE49-F238E27FC236}">
                <a16:creationId xmlns:a16="http://schemas.microsoft.com/office/drawing/2014/main" id="{4D337D40-4F25-4D1A-9D99-7F77F521F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610" y="2849038"/>
            <a:ext cx="2456121" cy="245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MAKN Dc/dc Converter 12v Step Down to 5v/3a Power Supply Module">
            <a:extLst>
              <a:ext uri="{FF2B5EF4-FFF2-40B4-BE49-F238E27FC236}">
                <a16:creationId xmlns:a16="http://schemas.microsoft.com/office/drawing/2014/main" id="{F480141F-0D41-4DF8-A949-BB1EAFE3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104" y="4265397"/>
            <a:ext cx="3246475" cy="21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E9125A-147A-4B77-8C37-8A8F1A065609}"/>
              </a:ext>
            </a:extLst>
          </p:cNvPr>
          <p:cNvSpPr/>
          <p:nvPr/>
        </p:nvSpPr>
        <p:spPr>
          <a:xfrm>
            <a:off x="4884357" y="5305159"/>
            <a:ext cx="29006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7"/>
              </a:rPr>
              <a:t>https://batteryspecialists.com.au/fusion-12v-5-4ah-general-purpose-agm-battery.html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2144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6A0E31-33E9-48C0-B76C-946775A4F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522"/>
            <a:ext cx="5459386" cy="546947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3E7638-6ED2-416B-9779-0F38D7ACA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45" y="1365323"/>
            <a:ext cx="5939755" cy="549267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76520B9-8279-4A7F-985A-541B3476B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45" y="343362"/>
            <a:ext cx="10972800" cy="1143000"/>
          </a:xfrm>
        </p:spPr>
        <p:txBody>
          <a:bodyPr/>
          <a:lstStyle/>
          <a:p>
            <a:r>
              <a:rPr lang="en-US" dirty="0"/>
              <a:t>Design Change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888CF36-0D77-453E-9282-E091E833EA12}"/>
              </a:ext>
            </a:extLst>
          </p:cNvPr>
          <p:cNvSpPr/>
          <p:nvPr/>
        </p:nvSpPr>
        <p:spPr>
          <a:xfrm>
            <a:off x="5459386" y="3850547"/>
            <a:ext cx="636614" cy="49181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6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6404-2D27-4F8B-A1F6-6C8ED1C9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8" name="Content Placeholder 7" descr="A picture containing appliance, microwave, open, indoor&#10;&#10;Description automatically generated">
            <a:extLst>
              <a:ext uri="{FF2B5EF4-FFF2-40B4-BE49-F238E27FC236}">
                <a16:creationId xmlns:a16="http://schemas.microsoft.com/office/drawing/2014/main" id="{88042BD4-8B50-4BA5-82A6-26D892CAC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34" y="1196233"/>
            <a:ext cx="7398021" cy="554851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AF3081-055B-427C-81AE-56A4B9125AAE}"/>
              </a:ext>
            </a:extLst>
          </p:cNvPr>
          <p:cNvSpPr txBox="1"/>
          <p:nvPr/>
        </p:nvSpPr>
        <p:spPr>
          <a:xfrm>
            <a:off x="8189051" y="6002694"/>
            <a:ext cx="1686187" cy="369332"/>
          </a:xfrm>
          <a:prstGeom prst="rect">
            <a:avLst/>
          </a:prstGeom>
          <a:solidFill>
            <a:srgbClr val="8AB833">
              <a:alpha val="25098"/>
            </a:srgbClr>
          </a:solidFill>
          <a:ln>
            <a:solidFill>
              <a:srgbClr val="E3DED1">
                <a:alpha val="25098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/>
                </a:solidFill>
              </a:rPr>
              <a:t>NoIR</a:t>
            </a:r>
            <a:r>
              <a:rPr lang="en-US" dirty="0">
                <a:solidFill>
                  <a:schemeClr val="accent6"/>
                </a:solidFill>
              </a:rPr>
              <a:t> Pi Cam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214E4-8166-4DED-A65C-F03A7BDFE782}"/>
              </a:ext>
            </a:extLst>
          </p:cNvPr>
          <p:cNvSpPr txBox="1"/>
          <p:nvPr/>
        </p:nvSpPr>
        <p:spPr>
          <a:xfrm>
            <a:off x="9875238" y="5492493"/>
            <a:ext cx="1686187" cy="369332"/>
          </a:xfrm>
          <a:prstGeom prst="rect">
            <a:avLst/>
          </a:prstGeom>
          <a:solidFill>
            <a:srgbClr val="8AB833">
              <a:alpha val="25098"/>
            </a:srgbClr>
          </a:solidFill>
          <a:ln>
            <a:solidFill>
              <a:srgbClr val="E3DED1">
                <a:alpha val="25098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PIR Sensor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1DD18D-3EBC-45DA-8487-DC9BF553A37A}"/>
              </a:ext>
            </a:extLst>
          </p:cNvPr>
          <p:cNvSpPr txBox="1"/>
          <p:nvPr/>
        </p:nvSpPr>
        <p:spPr>
          <a:xfrm>
            <a:off x="6185480" y="6002694"/>
            <a:ext cx="1686187" cy="369332"/>
          </a:xfrm>
          <a:prstGeom prst="rect">
            <a:avLst/>
          </a:prstGeom>
          <a:solidFill>
            <a:srgbClr val="8AB833">
              <a:alpha val="25098"/>
            </a:srgbClr>
          </a:solidFill>
          <a:ln>
            <a:solidFill>
              <a:srgbClr val="E3DED1">
                <a:alpha val="25098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12V Battery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FC588-8764-4446-B765-18166C194510}"/>
              </a:ext>
            </a:extLst>
          </p:cNvPr>
          <p:cNvSpPr txBox="1"/>
          <p:nvPr/>
        </p:nvSpPr>
        <p:spPr>
          <a:xfrm>
            <a:off x="9032144" y="1514527"/>
            <a:ext cx="1874943" cy="369332"/>
          </a:xfrm>
          <a:prstGeom prst="rect">
            <a:avLst/>
          </a:prstGeom>
          <a:solidFill>
            <a:srgbClr val="8AB833">
              <a:alpha val="25098"/>
            </a:srgbClr>
          </a:solidFill>
          <a:ln>
            <a:solidFill>
              <a:srgbClr val="E3DED1">
                <a:alpha val="25098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Raspberry Pi 2+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8C20C1-047A-418C-BAD3-B557BE7E0E21}"/>
              </a:ext>
            </a:extLst>
          </p:cNvPr>
          <p:cNvSpPr txBox="1"/>
          <p:nvPr/>
        </p:nvSpPr>
        <p:spPr>
          <a:xfrm>
            <a:off x="6382157" y="779251"/>
            <a:ext cx="1686187" cy="369332"/>
          </a:xfrm>
          <a:prstGeom prst="rect">
            <a:avLst/>
          </a:prstGeom>
          <a:solidFill>
            <a:srgbClr val="8AB833">
              <a:alpha val="25098"/>
            </a:srgbClr>
          </a:solidFill>
          <a:ln>
            <a:solidFill>
              <a:srgbClr val="E3DED1">
                <a:alpha val="25098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IR Illuminator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BDD3F6-F27A-4262-92C5-E4960E4C8546}"/>
              </a:ext>
            </a:extLst>
          </p:cNvPr>
          <p:cNvSpPr txBox="1"/>
          <p:nvPr/>
        </p:nvSpPr>
        <p:spPr>
          <a:xfrm>
            <a:off x="2265028" y="2795654"/>
            <a:ext cx="2025437" cy="369332"/>
          </a:xfrm>
          <a:prstGeom prst="rect">
            <a:avLst/>
          </a:prstGeom>
          <a:solidFill>
            <a:srgbClr val="8AB833">
              <a:alpha val="25098"/>
            </a:srgbClr>
          </a:solidFill>
          <a:ln>
            <a:solidFill>
              <a:srgbClr val="E3DED1">
                <a:alpha val="25098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Power Converter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4E516E-5680-4EFC-93DE-DD13C4C8A57F}"/>
              </a:ext>
            </a:extLst>
          </p:cNvPr>
          <p:cNvSpPr txBox="1"/>
          <p:nvPr/>
        </p:nvSpPr>
        <p:spPr>
          <a:xfrm>
            <a:off x="2604278" y="2035159"/>
            <a:ext cx="1686187" cy="369332"/>
          </a:xfrm>
          <a:prstGeom prst="rect">
            <a:avLst/>
          </a:prstGeom>
          <a:solidFill>
            <a:srgbClr val="8AB833">
              <a:alpha val="25098"/>
            </a:srgbClr>
          </a:solidFill>
          <a:ln>
            <a:solidFill>
              <a:srgbClr val="E3DED1">
                <a:alpha val="25098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Indicator LED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27AC07-088F-46AE-88C5-3EADF3F56E27}"/>
              </a:ext>
            </a:extLst>
          </p:cNvPr>
          <p:cNvSpPr txBox="1"/>
          <p:nvPr/>
        </p:nvSpPr>
        <p:spPr>
          <a:xfrm>
            <a:off x="2466364" y="3556150"/>
            <a:ext cx="1827400" cy="369332"/>
          </a:xfrm>
          <a:prstGeom prst="rect">
            <a:avLst/>
          </a:prstGeom>
          <a:solidFill>
            <a:srgbClr val="8AB833">
              <a:alpha val="25098"/>
            </a:srgbClr>
          </a:solidFill>
          <a:ln>
            <a:solidFill>
              <a:srgbClr val="E3DED1">
                <a:alpha val="25098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Interface Button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C3292-EE36-4264-9BAC-0831C3CFB428}"/>
              </a:ext>
            </a:extLst>
          </p:cNvPr>
          <p:cNvSpPr txBox="1"/>
          <p:nvPr/>
        </p:nvSpPr>
        <p:spPr>
          <a:xfrm>
            <a:off x="4369334" y="779251"/>
            <a:ext cx="1686187" cy="369332"/>
          </a:xfrm>
          <a:prstGeom prst="rect">
            <a:avLst/>
          </a:prstGeom>
          <a:solidFill>
            <a:srgbClr val="8AB833">
              <a:alpha val="25098"/>
            </a:srgbClr>
          </a:solidFill>
          <a:ln>
            <a:solidFill>
              <a:srgbClr val="E3DED1">
                <a:alpha val="25098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5V Relay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00692D-C92B-424F-800C-BA6FB569331D}"/>
              </a:ext>
            </a:extLst>
          </p:cNvPr>
          <p:cNvCxnSpPr>
            <a:cxnSpLocks/>
          </p:cNvCxnSpPr>
          <p:nvPr/>
        </p:nvCxnSpPr>
        <p:spPr>
          <a:xfrm>
            <a:off x="5212427" y="1148637"/>
            <a:ext cx="1169730" cy="10762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238DF3-FB10-47A0-856B-B930027D43D4}"/>
              </a:ext>
            </a:extLst>
          </p:cNvPr>
          <p:cNvCxnSpPr>
            <a:cxnSpLocks/>
          </p:cNvCxnSpPr>
          <p:nvPr/>
        </p:nvCxnSpPr>
        <p:spPr>
          <a:xfrm flipH="1">
            <a:off x="8531604" y="1889706"/>
            <a:ext cx="1438011" cy="6314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286941-F63B-498C-AFB2-9995570F0B90}"/>
              </a:ext>
            </a:extLst>
          </p:cNvPr>
          <p:cNvCxnSpPr>
            <a:cxnSpLocks/>
          </p:cNvCxnSpPr>
          <p:nvPr/>
        </p:nvCxnSpPr>
        <p:spPr>
          <a:xfrm>
            <a:off x="7225250" y="1144747"/>
            <a:ext cx="0" cy="12597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44A395-D610-4764-9336-C9BD9E05FBA5}"/>
              </a:ext>
            </a:extLst>
          </p:cNvPr>
          <p:cNvCxnSpPr>
            <a:cxnSpLocks/>
          </p:cNvCxnSpPr>
          <p:nvPr/>
        </p:nvCxnSpPr>
        <p:spPr>
          <a:xfrm flipV="1">
            <a:off x="4290465" y="1822650"/>
            <a:ext cx="1103656" cy="3971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315AC6-9039-410E-B1AE-3005D51C7038}"/>
              </a:ext>
            </a:extLst>
          </p:cNvPr>
          <p:cNvCxnSpPr>
            <a:cxnSpLocks/>
          </p:cNvCxnSpPr>
          <p:nvPr/>
        </p:nvCxnSpPr>
        <p:spPr>
          <a:xfrm flipV="1">
            <a:off x="4290465" y="2521155"/>
            <a:ext cx="1489550" cy="4615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E9CA21-2172-479A-A262-37784B1AE41B}"/>
              </a:ext>
            </a:extLst>
          </p:cNvPr>
          <p:cNvCxnSpPr>
            <a:cxnSpLocks/>
          </p:cNvCxnSpPr>
          <p:nvPr/>
        </p:nvCxnSpPr>
        <p:spPr>
          <a:xfrm flipV="1">
            <a:off x="4290465" y="3094080"/>
            <a:ext cx="1103656" cy="6462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D6E383-BC92-403F-B749-B535ED91AEF3}"/>
              </a:ext>
            </a:extLst>
          </p:cNvPr>
          <p:cNvCxnSpPr>
            <a:cxnSpLocks/>
          </p:cNvCxnSpPr>
          <p:nvPr/>
        </p:nvCxnSpPr>
        <p:spPr>
          <a:xfrm flipH="1" flipV="1">
            <a:off x="10360404" y="5010913"/>
            <a:ext cx="357927" cy="4815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AFA006C-7C4D-4A3A-84B7-0825BC95CF3B}"/>
              </a:ext>
            </a:extLst>
          </p:cNvPr>
          <p:cNvCxnSpPr>
            <a:cxnSpLocks/>
          </p:cNvCxnSpPr>
          <p:nvPr/>
        </p:nvCxnSpPr>
        <p:spPr>
          <a:xfrm flipV="1">
            <a:off x="9029415" y="4840448"/>
            <a:ext cx="340281" cy="11590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303037-E02A-475E-9BCE-404F6A489664}"/>
              </a:ext>
            </a:extLst>
          </p:cNvPr>
          <p:cNvCxnSpPr>
            <a:cxnSpLocks/>
          </p:cNvCxnSpPr>
          <p:nvPr/>
        </p:nvCxnSpPr>
        <p:spPr>
          <a:xfrm flipH="1" flipV="1">
            <a:off x="6710457" y="5010913"/>
            <a:ext cx="318116" cy="10053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CC9C-6883-4E58-85A5-D0E63ED4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18" y="704088"/>
            <a:ext cx="10986782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Testing:</a:t>
            </a:r>
            <a:br>
              <a:rPr lang="en-US" dirty="0"/>
            </a:br>
            <a:r>
              <a:rPr lang="en-US" sz="3300" dirty="0"/>
              <a:t>Functionality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879461-B674-44CB-9EB6-08529E67A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89" y="704088"/>
            <a:ext cx="8073789" cy="6055343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83E3E4-06C8-4011-8CD2-0D53B1B084D8}"/>
              </a:ext>
            </a:extLst>
          </p:cNvPr>
          <p:cNvSpPr txBox="1">
            <a:spLocks/>
          </p:cNvSpPr>
          <p:nvPr/>
        </p:nvSpPr>
        <p:spPr>
          <a:xfrm>
            <a:off x="81094" y="1909831"/>
            <a:ext cx="3824595" cy="48495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Complete darkness</a:t>
            </a:r>
          </a:p>
          <a:p>
            <a:r>
              <a:rPr lang="en-US" dirty="0"/>
              <a:t>Extended periods of time between test subjects</a:t>
            </a:r>
          </a:p>
          <a:p>
            <a:r>
              <a:rPr lang="en-US" dirty="0"/>
              <a:t>Varying speeds of subjects</a:t>
            </a:r>
          </a:p>
          <a:p>
            <a:r>
              <a:rPr lang="en-US" dirty="0"/>
              <a:t>Confirmation that illuminator turns off between motion capture</a:t>
            </a:r>
          </a:p>
        </p:txBody>
      </p:sp>
    </p:spTree>
    <p:extLst>
      <p:ext uri="{BB962C8B-B14F-4D97-AF65-F5344CB8AC3E}">
        <p14:creationId xmlns:p14="http://schemas.microsoft.com/office/powerpoint/2010/main" val="102809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CC9C-6883-4E58-85A5-D0E63ED44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Testing:</a:t>
            </a:r>
            <a:br>
              <a:rPr lang="en-US" dirty="0"/>
            </a:br>
            <a:r>
              <a:rPr lang="en-US" sz="3300" dirty="0"/>
              <a:t>Code Breakdown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BBEA7E-728E-4B4C-95AF-57B3BE17C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05" y="1994725"/>
            <a:ext cx="6621710" cy="480088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Functionality: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Automatically boots into script upon receiving power using the Pi’s crontab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Waits for confirmation of mounted flash drive, then indicates ready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Creates unique folder in flash drive and labels images uniquely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Button hold of 4 seconds triggers start main program loop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Main loop continues until photo limit is reached, or button is held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Categorizes photos into groups of motion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Shuts down automatically at the end of script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Safe flash drive removal</a:t>
            </a:r>
          </a:p>
          <a:p>
            <a:pPr lvl="1">
              <a:lnSpc>
                <a:spcPct val="120000"/>
              </a:lnSpc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5490C-858A-443B-A498-1270B139E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1" t="-4746" b="-1"/>
          <a:stretch/>
        </p:blipFill>
        <p:spPr>
          <a:xfrm>
            <a:off x="6694414" y="4599468"/>
            <a:ext cx="4437777" cy="247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4D152-AC16-4447-AA58-2741F0DB9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415" y="6399374"/>
            <a:ext cx="3092566" cy="243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660E58-CF4D-477F-8A64-05C4208E9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14" y="4018704"/>
            <a:ext cx="3092567" cy="479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778A8-8323-42D3-A351-3522B7A19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415" y="2923528"/>
            <a:ext cx="5343787" cy="1029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37009F-C630-4E35-9C5B-1E5434131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415" y="2580490"/>
            <a:ext cx="5343788" cy="2391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F9BB79-79F7-4ABA-B448-9E1FF783F0E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012"/>
          <a:stretch/>
        </p:blipFill>
        <p:spPr>
          <a:xfrm>
            <a:off x="6694414" y="4952091"/>
            <a:ext cx="3204594" cy="7201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BAAAC-2EAC-4064-BA4A-B544839F0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4414" y="5737502"/>
            <a:ext cx="5343788" cy="5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40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5858</TotalTime>
  <Words>554</Words>
  <Application>Microsoft Office PowerPoint</Application>
  <PresentationFormat>Widescreen</PresentationFormat>
  <Paragraphs>100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Century Gothic</vt:lpstr>
      <vt:lpstr>Palatino Linotype</vt:lpstr>
      <vt:lpstr>Wingdings</vt:lpstr>
      <vt:lpstr>Wingdings 2</vt:lpstr>
      <vt:lpstr>Presentation on brainstorming</vt:lpstr>
      <vt:lpstr>Animal Trap Camera</vt:lpstr>
      <vt:lpstr>What is it?</vt:lpstr>
      <vt:lpstr>Why do so?</vt:lpstr>
      <vt:lpstr>How? Original Plan</vt:lpstr>
      <vt:lpstr>How? Successful Additions</vt:lpstr>
      <vt:lpstr>Design Change</vt:lpstr>
      <vt:lpstr>Testing</vt:lpstr>
      <vt:lpstr>Testing: Functionality</vt:lpstr>
      <vt:lpstr>Testing: Code Breakdown</vt:lpstr>
      <vt:lpstr>Struggles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Creativity Session</dc:title>
  <dc:creator>Andrew Lepetri</dc:creator>
  <cp:lastModifiedBy>Lepetri, Andrew M</cp:lastModifiedBy>
  <cp:revision>38</cp:revision>
  <dcterms:created xsi:type="dcterms:W3CDTF">2018-09-27T00:25:28Z</dcterms:created>
  <dcterms:modified xsi:type="dcterms:W3CDTF">2021-07-17T17:44:29Z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